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70B1B5F8-941A-4039-9EEC-075CAEC86091}">
  <a:tblStyle styleName="Table_0" styleId="{70B1B5F8-941A-4039-9EEC-075CAEC86091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3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55.xml" Type="http://schemas.openxmlformats.org/officeDocument/2006/relationships/slide" Id="rId60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61.xml" Type="http://schemas.openxmlformats.org/officeDocument/2006/relationships/slide" Id="rId66"/><Relationship Target="slides/slide60.xml" Type="http://schemas.openxmlformats.org/officeDocument/2006/relationships/slide" Id="rId65"/><Relationship Target="slides/slide62.xml" Type="http://schemas.openxmlformats.org/officeDocument/2006/relationships/slide" Id="rId67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1" name="Shape 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0" name="Shape 1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" name="Shape 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7" name="Shape 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6" name="Shape 2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0" name="Shape 2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4" name="Shape 2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1" name="Shape 2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8" name="Shape 2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8" name="Shape 2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5" name="Shape 2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8" name="Shape 2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4" name="Shape 2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3" name="Shape 3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0" name="Shape 3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7" name="Shape 3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5" name="Shape 3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2" name="Shape 3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9" name="Shape 3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6" name="Shape 3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3" name="Shape 3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7" name="Shape 3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4" name="Shape 3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1" name="Shape 4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7" name="Shape 4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3" name="Shape 4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0" name="Shape 4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7" name="Shape 4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4" name="Shape 4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0" name="Shape 4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7" name="Shape 4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3" name="Shape 4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0" name="Shape 4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5" name="Shape 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y="563759" x="457200"/>
            <a:ext cy="30096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y="3716392" x="457200"/>
            <a:ext cy="1232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1" name="Shape 11"/>
          <p:cNvCxnSpPr/>
          <p:nvPr/>
        </p:nvCxnSpPr>
        <p:spPr>
          <a:xfrm>
            <a:off y="411479" x="457200"/>
            <a:ext cy="0" cx="822960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y="3633382" x="457200"/>
            <a:ext cy="0" cx="822960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16" name="Shape 16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21" name="Shape 21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24" name="Shape 24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cxnSp>
        <p:nvCxnSpPr>
          <p:cNvPr id="27" name="Shape 27"/>
          <p:cNvCxnSpPr/>
          <p:nvPr/>
        </p:nvCxnSpPr>
        <p:spPr>
          <a:xfrm>
            <a:off y="4317760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29" name="Shape 29"/>
          <p:cNvCxnSpPr/>
          <p:nvPr/>
        </p:nvCxnSpPr>
        <p:spPr>
          <a:xfrm>
            <a:off y="113139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" name="Shape 7"/>
          <p:cNvCxnSpPr/>
          <p:nvPr/>
        </p:nvCxnSpPr>
        <p:spPr>
          <a:xfrm>
            <a:off y="5023259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jp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png" Type="http://schemas.openxmlformats.org/officeDocument/2006/relationships/image" Id="rId4"/><Relationship Target="../media/image16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2.pn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pn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jpg" Type="http://schemas.openxmlformats.org/officeDocument/2006/relationships/image" Id="rId4"/><Relationship Target="../media/image02.jpg" Type="http://schemas.openxmlformats.org/officeDocument/2006/relationships/image" Id="rId3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8.png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2.pn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3.png" Type="http://schemas.openxmlformats.org/officeDocument/2006/relationships/image" Id="rId3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klik-je-keten.nl/mockup" Type="http://schemas.openxmlformats.org/officeDocument/2006/relationships/hyperlink" TargetMode="External" Id="rId3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" name="Shape 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" name="Shape 31"/>
          <p:cNvSpPr txBox="1"/>
          <p:nvPr>
            <p:ph type="ctrTitle"/>
          </p:nvPr>
        </p:nvSpPr>
        <p:spPr>
          <a:xfrm>
            <a:off y="563759" x="457200"/>
            <a:ext cy="30096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nl"/>
              <a:t>Project</a:t>
            </a:r>
          </a:p>
          <a:p>
            <a:pPr>
              <a:spcBef>
                <a:spcPts val="0"/>
              </a:spcBef>
              <a:buNone/>
            </a:pPr>
            <a:r>
              <a:rPr lang="nl"/>
              <a:t>FoodCoop</a:t>
            </a:r>
          </a:p>
        </p:txBody>
      </p:sp>
      <p:sp>
        <p:nvSpPr>
          <p:cNvPr id="32" name="Shape 32"/>
          <p:cNvSpPr txBox="1"/>
          <p:nvPr>
            <p:ph idx="1" type="subTitle"/>
          </p:nvPr>
        </p:nvSpPr>
        <p:spPr>
          <a:xfrm>
            <a:off y="3716392" x="457200"/>
            <a:ext cy="1232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>
                <a:solidFill>
                  <a:srgbClr val="000000"/>
                </a:solidFill>
              </a:rPr>
              <a:t>Klik-je-(k)eten</a:t>
            </a:r>
          </a:p>
        </p:txBody>
      </p:sp>
      <p:pic>
        <p:nvPicPr>
          <p:cNvPr id="33" name="Shape 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04112" x="6514137"/>
            <a:ext cy="2219325" cx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/>
        </p:nvSpPr>
        <p:spPr>
          <a:xfrm>
            <a:off y="3785100" x="4846350"/>
            <a:ext cy="1164000" cx="3840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Roy Hoeymans, Dex Bakker,</a:t>
            </a:r>
            <a:br>
              <a:rPr lang="nl"/>
            </a:br>
            <a:r>
              <a:rPr lang="nl"/>
              <a:t>Bart Sunter, Martien Bonfrer</a:t>
            </a:r>
            <a:r>
              <a:rPr lang="nl" i="1"/>
              <a:t>Bachelor Project IMM</a:t>
            </a:r>
            <a:br>
              <a:rPr lang="nl" i="1"/>
            </a:br>
            <a:r>
              <a:rPr lang="nl" i="1"/>
              <a:t>Vrije Universiteit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Project beschrijving: </a:t>
            </a:r>
            <a:r>
              <a:rPr lang="nl">
                <a:solidFill>
                  <a:srgbClr val="000000"/>
                </a:solidFill>
              </a:rPr>
              <a:t>deliverables</a:t>
            </a:r>
            <a:r>
              <a:rPr lang="nl"/>
              <a:t> 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Drie deliverables: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Analyse document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Waaruit bestaat het huidige IT-systeem van de organisatie FoodCoop?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Kan het huidige systeem het voedselketen concept aan?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Zo niet, hoe moet het systeem worden aangepast om dit wel te kunnen?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Datamodel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User Interface mock-up</a:t>
            </a:r>
          </a:p>
          <a:p>
            <a:pPr rtl="0" lvl="0" indent="-2286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Project beschrijving: </a:t>
            </a:r>
            <a:r>
              <a:rPr lang="nl">
                <a:solidFill>
                  <a:srgbClr val="000000"/>
                </a:solidFill>
              </a:rPr>
              <a:t>deliverables</a:t>
            </a:r>
            <a:r>
              <a:rPr lang="nl"/>
              <a:t> 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Drie deliverables: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Analyse document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Datamodel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Hoe kan alle data die gegenereerd wordt bij het maken van een keten in een gestructureerd data model?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Op welke verschillende manieren kunnen ketens samengesteld worden?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Uit welke elementen bestaat een keten? Hoe kunnen die worden gelinkt?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User Interface mock-up</a:t>
            </a:r>
          </a:p>
          <a:p>
            <a:pPr rtl="0" lvl="0" indent="-228600" marL="4572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Project beschrijving: </a:t>
            </a:r>
            <a:r>
              <a:rPr lang="nl">
                <a:solidFill>
                  <a:srgbClr val="000000"/>
                </a:solidFill>
              </a:rPr>
              <a:t>deliverables</a:t>
            </a:r>
            <a:r>
              <a:rPr lang="nl"/>
              <a:t> 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Drie deliverables: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Analyse document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Datamodel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User Interface mock-up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Hoe kunnen we de ketens visualiseren?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Hoe kan alle informatie die bij het samenstellen van een keten komt kijken overzichtelijk weergegeven worden?</a:t>
            </a:r>
          </a:p>
          <a:p>
            <a:pPr rtl="0" lvl="0" indent="-228600" marL="4572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introductie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Deliverable: </a:t>
            </a:r>
            <a:r>
              <a:rPr sz="1800" lang="nl"/>
              <a:t>data model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Vragen: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Hoe krijgen we alle informatie die bij het samenstellen van een keten komt kijken in een gestructureerd datamodel?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Op welke verschillende manieren kunnen ketens samengesteld worden?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Uit welke elementen bestaat een keten?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Hoe kunnen deze elementen aan elkaar gekoppeld worden om een keten te vormen?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wat is een keten?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800" lang="nl"/>
              <a:t>Voorbeeld van een simpele keten: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rPr sz="1800" lang="nl"/>
              <a:t>Visuele representatie van het data model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823774" x="152400"/>
            <a:ext cy="1800750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wat is een keten?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Keten bestaat uit service links: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823774" x="152400"/>
            <a:ext cy="1800750" cx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y="1761675" x="4634100"/>
            <a:ext cy="1712099" cx="4152899"/>
          </a:xfrm>
          <a:prstGeom prst="rect">
            <a:avLst/>
          </a:prstGeom>
          <a:noFill/>
          <a:ln w="19050" cap="flat">
            <a:solidFill>
              <a:srgbClr val="000000"/>
            </a:solidFill>
            <a:prstDash val="dot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4" name="Shape 124"/>
          <p:cNvCxnSpPr/>
          <p:nvPr/>
        </p:nvCxnSpPr>
        <p:spPr>
          <a:xfrm flipH="1">
            <a:off y="3473775" x="5886450"/>
            <a:ext cy="481200" cx="4118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25" name="Shape 125"/>
          <p:cNvSpPr txBox="1"/>
          <p:nvPr/>
        </p:nvSpPr>
        <p:spPr>
          <a:xfrm>
            <a:off y="3885825" x="5327450"/>
            <a:ext cy="587100" cx="2490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service link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wat is een keten?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Keten bestaat uit service links: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823774" x="152400"/>
            <a:ext cy="1800750" cx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y="1715700" x="1889025"/>
            <a:ext cy="1758000" cx="3537600"/>
          </a:xfrm>
          <a:prstGeom prst="rect">
            <a:avLst/>
          </a:prstGeom>
          <a:noFill/>
          <a:ln w="19050" cap="flat">
            <a:solidFill>
              <a:srgbClr val="000000"/>
            </a:solidFill>
            <a:prstDash val="dot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4" name="Shape 134"/>
          <p:cNvCxnSpPr/>
          <p:nvPr/>
        </p:nvCxnSpPr>
        <p:spPr>
          <a:xfrm>
            <a:off y="3466725" x="3806325"/>
            <a:ext cy="474000" cx="69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35" name="Shape 135"/>
          <p:cNvSpPr txBox="1"/>
          <p:nvPr/>
        </p:nvSpPr>
        <p:spPr>
          <a:xfrm>
            <a:off y="3869875" x="3326850"/>
            <a:ext cy="587100" cx="2490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service link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wat is een keten?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Keten bestaat uit service links: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823774" x="152400"/>
            <a:ext cy="1800750" cx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y="1692750" x="332525"/>
            <a:ext cy="1781099" cx="2370000"/>
          </a:xfrm>
          <a:prstGeom prst="rect">
            <a:avLst/>
          </a:prstGeom>
          <a:noFill/>
          <a:ln w="19050" cap="flat">
            <a:solidFill>
              <a:srgbClr val="000000"/>
            </a:solidFill>
            <a:prstDash val="dot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4" name="Shape 144"/>
          <p:cNvCxnSpPr/>
          <p:nvPr/>
        </p:nvCxnSpPr>
        <p:spPr>
          <a:xfrm>
            <a:off y="3473850" x="1543975"/>
            <a:ext cy="417300" cx="2177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45" name="Shape 145"/>
          <p:cNvSpPr txBox="1"/>
          <p:nvPr/>
        </p:nvSpPr>
        <p:spPr>
          <a:xfrm>
            <a:off y="3848700" x="1301800"/>
            <a:ext cy="587100" cx="2490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service link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wat is een keten?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Service links zijn vervangbaar: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823774" x="152400"/>
            <a:ext cy="1800750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wat is een keten?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Service links zijn vervangbaar: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823774" x="152400"/>
            <a:ext cy="1800750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"/>
              <a:t>Inhoud</a:t>
            </a:r>
          </a:p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429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Introductie</a:t>
            </a:r>
          </a:p>
          <a:p>
            <a:pPr algn="l" rtl="0" lvl="0" marR="0" indent="-3429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Project beschrijving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Het keten concept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User-interface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Analyse IT situatie FoodCoop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Advies / toekomst visie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Afsluiting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service providers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800" lang="nl"/>
              <a:t>Alle service links zijn gekoppeld aan een </a:t>
            </a:r>
            <a:r>
              <a:rPr u="sng" sz="1800" lang="nl"/>
              <a:t>service provider. </a:t>
            </a:r>
          </a:p>
          <a:p>
            <a:pPr rtl="0">
              <a:spcBef>
                <a:spcPts val="0"/>
              </a:spcBef>
              <a:buNone/>
            </a:pPr>
            <a:r>
              <a:rPr sz="1800" lang="nl"/>
              <a:t>Drie verschillende soorten service providers: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Producer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Transporter	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Processor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66" name="Shape 16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125099" x="152400"/>
            <a:ext cy="1800750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service providers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Alle service links zijn gekoppeld aan een </a:t>
            </a:r>
            <a:r>
              <a:rPr u="sng" sz="1800" lang="nl"/>
              <a:t>service provider. 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nl"/>
              <a:t>Producer: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Begin van de keten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Geen input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119174" x="152400"/>
            <a:ext cy="1800750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service providers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Alle service links zijn gekoppeld aan een </a:t>
            </a:r>
            <a:r>
              <a:rPr u="sng" sz="1800" lang="nl"/>
              <a:t>service provider. 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nl"/>
              <a:t>Transporter: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Voegt niks toe aan het product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Input producten zijn altijd hetzelfde als de output producten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80" name="Shape 18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019457" x="152400"/>
            <a:ext cy="1906385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service providers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Alle service links zijn gekoppeld aan een </a:t>
            </a:r>
            <a:r>
              <a:rPr u="sng" sz="1800" lang="nl"/>
              <a:t>service provider. 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nl"/>
              <a:t>Processor: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Voegt iets toe aan/bewerkt het product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Meerdere inputs en meerdere outputs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87" name="Shape 1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146938" x="152400"/>
            <a:ext cy="1778923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service providers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Waarom service provider?</a:t>
            </a:r>
          </a:p>
          <a:p>
            <a:pPr rtl="0">
              <a:spcBef>
                <a:spcPts val="0"/>
              </a:spcBef>
              <a:buNone/>
            </a:pPr>
            <a:r>
              <a:rPr sz="1800" lang="nl"/>
              <a:t>Zodat organisaties meerdere taken kunnen uitvoeren in een keten. 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Organisatie: </a:t>
            </a:r>
            <a:r>
              <a:rPr sz="1800" lang="nl"/>
              <a:t>Willem &amp; Drees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Service provider: </a:t>
            </a:r>
            <a:r>
              <a:rPr sz="1800" lang="nl"/>
              <a:t>Willem &amp; Drees (producer)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94" name="Shape 19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125099" x="152400"/>
            <a:ext cy="1800750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service providers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nl"/>
              <a:t>Waarom service provider?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nl"/>
              <a:t>Zodat organisaties meerdere taken kunnen uitvoeren in een keten. 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Organisatie: </a:t>
            </a:r>
            <a:r>
              <a:rPr sz="1800" lang="nl"/>
              <a:t>Willem &amp; Drees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Service provider: </a:t>
            </a:r>
            <a:r>
              <a:rPr sz="1800" lang="nl"/>
              <a:t>Willem &amp; Drees (producer)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Service provider: </a:t>
            </a:r>
            <a:r>
              <a:rPr sz="1800" lang="nl"/>
              <a:t>Willem &amp; Drees (transporter)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125099" x="152400"/>
            <a:ext cy="1800750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input en output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800" lang="nl"/>
              <a:t>Hoe kunnen de input en outputs van de service links gematcht worden?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Input: </a:t>
            </a:r>
            <a:r>
              <a:rPr sz="1800" lang="nl"/>
              <a:t>product categorie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Output: </a:t>
            </a:r>
            <a:r>
              <a:rPr sz="1800" lang="nl"/>
              <a:t>product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nl"/>
              <a:t>Voorbeeld: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sz="1800" lang="nl"/>
              <a:t>Product categorie: </a:t>
            </a:r>
            <a:r>
              <a:rPr sz="1800" lang="nl"/>
              <a:t>trostomaten</a:t>
            </a:r>
            <a:r>
              <a:rPr b="1" sz="1800" lang="nl"/>
              <a:t>Producten: 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W&amp;D biologische trostomaten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BioRomeo's biologische trostomaten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Boer Bart trostomaten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032300" x="6586825"/>
            <a:ext cy="1750375" cx="175332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input en output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indent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15" name="Shape 2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50" x="1181822"/>
            <a:ext cy="3681574" cx="64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input en output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50" x="1181825"/>
            <a:ext cy="3681575" cx="64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input en output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29" name="Shape 2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50" x="1181825"/>
            <a:ext cy="3693549" cx="64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"/>
              <a:t>Introductie: </a:t>
            </a:r>
            <a:r>
              <a:rPr lang="nl">
                <a:solidFill>
                  <a:srgbClr val="000000"/>
                </a:solidFill>
              </a:rPr>
              <a:t>terminologie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Wat is een </a:t>
            </a:r>
            <a:r>
              <a:rPr u="sng" sz="1800" lang="nl"/>
              <a:t>foodcoop</a:t>
            </a:r>
            <a:r>
              <a:rPr sz="1800" lang="nl"/>
              <a:t>?</a:t>
            </a:r>
          </a:p>
          <a:p>
            <a:pPr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Wat is </a:t>
            </a:r>
            <a:r>
              <a:rPr u="sng" sz="1800" lang="nl"/>
              <a:t>FoodCoop</a:t>
            </a:r>
            <a:r>
              <a:rPr sz="1800" lang="nl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input en output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36" name="Shape 2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88181" x="1181826"/>
            <a:ext cy="3705519" cx="64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input en output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43" name="Shape 2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68000" x="1146576"/>
            <a:ext cy="3725700" cx="65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input en output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50" name="Shape 2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88179" x="1181825"/>
            <a:ext cy="3705521" cx="64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meerdere outputs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57" name="Shape 2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49" x="457200"/>
            <a:ext cy="2415199" cx="822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meerdere outputs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64" name="Shape 2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49" x="457200"/>
            <a:ext cy="2415199" cx="82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615350" x="4801025"/>
            <a:ext cy="1324700" cx="388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Shape 266"/>
          <p:cNvCxnSpPr/>
          <p:nvPr/>
        </p:nvCxnSpPr>
        <p:spPr>
          <a:xfrm>
            <a:off y="3551625" x="827775"/>
            <a:ext cy="0" cx="7421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267" name="Shape 267"/>
          <p:cNvSpPr/>
          <p:nvPr/>
        </p:nvSpPr>
        <p:spPr>
          <a:xfrm>
            <a:off y="1308875" x="537700"/>
            <a:ext cy="2136599" cx="7711800"/>
          </a:xfrm>
          <a:prstGeom prst="rect">
            <a:avLst/>
          </a:prstGeom>
          <a:solidFill>
            <a:srgbClr val="FFFFFF">
              <a:alpha val="6615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meerdere outputs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74" name="Shape 27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39" x="457200"/>
            <a:ext cy="2363810" cx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opmerkingen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Model maakt geen onderscheid tussen producten en halffabricaten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Kwantiteit van producten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Prijs afhankelijk van keten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Wie maakt de ketens?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81" name="Shape 28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647939" x="457200"/>
            <a:ext cy="2363810" cx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Het keten concept: </a:t>
            </a:r>
            <a:r>
              <a:rPr sz="3000" lang="nl">
                <a:solidFill>
                  <a:srgbClr val="000000"/>
                </a:solidFill>
              </a:rPr>
              <a:t>samenvatting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Een keten bestaat uit service links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Een service link is gekoppeld aan een service provider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Producer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Transporter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Processor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Een organisatie (zowel leverancier als foodcoop) kan een service provider met een link in de keten zijn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Input en output worden gematcht op basis van product categorie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Geen onderscheid tussen product en halffabricaat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rgbClr val="000000"/>
                </a:solidFill>
              </a:rPr>
              <a:t>introductie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Deliverable: </a:t>
            </a:r>
            <a:r>
              <a:rPr sz="1800" lang="nl"/>
              <a:t>user interface mock-up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Vragen: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sz="1800" lang="nl"/>
              <a:t>Hoe kunnen we de ketens visualiseren?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sz="1800" lang="nl"/>
              <a:t>Hoe kan alle informatie die bij het samenstellen van een keten komt kijken overzichtelijk weergegeven worden?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De user-interface:</a:t>
            </a:r>
            <a:r>
              <a:rPr sz="3000" lang="nl">
                <a:solidFill>
                  <a:srgbClr val="000000"/>
                </a:solidFill>
              </a:rPr>
              <a:t> kernprincipes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y="1200150" x="457200"/>
            <a:ext cy="3725699" cx="5743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rtl="0" lvl="0" indent="-3365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700" lang="nl">
                <a:solidFill>
                  <a:srgbClr val="000000"/>
                </a:solidFill>
              </a:rPr>
              <a:t>Flow: </a:t>
            </a:r>
            <a:r>
              <a:rPr sz="1700" lang="nl">
                <a:solidFill>
                  <a:srgbClr val="000000"/>
                </a:solidFill>
              </a:rPr>
              <a:t>waar ben ik? Waar ga ik heen? Bereik ik mijn doel?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rtl="0" lvl="0" indent="-3365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700" lang="nl">
                <a:solidFill>
                  <a:srgbClr val="000000"/>
                </a:solidFill>
              </a:rPr>
              <a:t>Consequenties: </a:t>
            </a:r>
            <a:r>
              <a:rPr sz="1700" lang="nl">
                <a:solidFill>
                  <a:srgbClr val="000000"/>
                </a:solidFill>
              </a:rPr>
              <a:t>hoe hebben mijn keuzes invloed op de keten? Wat gebeurt er precies?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lvl="0" indent="-3365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700" lang="nl">
                <a:solidFill>
                  <a:srgbClr val="000000"/>
                </a:solidFill>
              </a:rPr>
              <a:t>Waarden: </a:t>
            </a:r>
            <a:r>
              <a:rPr sz="1700" lang="nl">
                <a:solidFill>
                  <a:srgbClr val="000000"/>
                </a:solidFill>
              </a:rPr>
              <a:t>sluit de keten aan op mijn waarden en idealen?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151000" x="6047275"/>
            <a:ext cy="1654474" cx="29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Introductie: </a:t>
            </a:r>
            <a:r>
              <a:rPr lang="nl">
                <a:solidFill>
                  <a:srgbClr val="000000"/>
                </a:solidFill>
              </a:rPr>
              <a:t>terminologie</a:t>
            </a: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Wat is een </a:t>
            </a:r>
            <a:r>
              <a:rPr u="sng" sz="1800" lang="nl"/>
              <a:t>foodcoop</a:t>
            </a:r>
            <a:r>
              <a:rPr sz="1800" lang="nl"/>
              <a:t>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Een voedselcoöperatie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Groep mensen die gezamenlijk voedsel inkoopt direct bij de leverancier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Wat is </a:t>
            </a:r>
            <a:r>
              <a:rPr u="sng" sz="1800" lang="nl"/>
              <a:t>FoodCoop</a:t>
            </a:r>
            <a:r>
              <a:rPr sz="1800" lang="nl"/>
              <a:t>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De organisatie/stichting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133333"/>
              <a:buFont typeface="Courier New"/>
              <a:buChar char="o"/>
            </a:pPr>
            <a:r>
              <a:rPr sz="1800" lang="nl"/>
              <a:t>Ondersteunt foodcoops d.m.v. informatievoorziening en software</a:t>
            </a:r>
            <a:r>
              <a:rPr lang="nl"/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rgbClr val="000000"/>
                </a:solidFill>
              </a:rPr>
              <a:t>Use Case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nl"/>
              <a:t>Vrouw, in de dertig, wil gezonder leven.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nl"/>
              <a:t>Sluit zich aan bij een food coop.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nl"/>
              <a:t>Ontdekt Foodsoft.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chemeClr val="dk1"/>
                </a:solidFill>
              </a:rPr>
              <a:t>Use Case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nl"/>
              <a:t>Aannames: 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nl"/>
              <a:t>Wizard; waarden zijn bekend in het systeem.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nl"/>
              <a:t>De afleverlocatie is </a:t>
            </a:r>
            <a:r>
              <a:rPr sz="2400" lang="nl">
                <a:solidFill>
                  <a:srgbClr val="000000"/>
                </a:solidFill>
              </a:rPr>
              <a:t>éé</a:t>
            </a:r>
            <a:r>
              <a:rPr sz="2400" lang="nl"/>
              <a:t>n plek (op voorhand aangegeven).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chemeClr val="dk1"/>
                </a:solidFill>
              </a:rPr>
              <a:t>Use Case - Login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12487" x="1374687"/>
            <a:ext cy="3501024" cx="639462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/>
          <p:nvPr/>
        </p:nvSpPr>
        <p:spPr>
          <a:xfrm>
            <a:off y="2905825" x="3890425"/>
            <a:ext cy="599099" cx="12102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chemeClr val="dk1"/>
                </a:solidFill>
              </a:rPr>
              <a:t>Use Case - Ketenscherm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12500" x="1374700"/>
            <a:ext cy="3501000" cx="6394599"/>
          </a:xfrm>
          <a:prstGeom prst="rect">
            <a:avLst/>
          </a:prstGeom>
        </p:spPr>
      </p:pic>
      <p:sp>
        <p:nvSpPr>
          <p:cNvPr id="326" name="Shape 326"/>
          <p:cNvSpPr/>
          <p:nvPr/>
        </p:nvSpPr>
        <p:spPr>
          <a:xfrm>
            <a:off y="2018275" x="2393350"/>
            <a:ext cy="599099" cx="12102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rgbClr val="000000"/>
                </a:solidFill>
              </a:rPr>
              <a:t>Use Case - Productkeuze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64550" x="3564912"/>
            <a:ext cy="3658849" cx="2014175"/>
          </a:xfrm>
          <a:prstGeom prst="rect">
            <a:avLst/>
          </a:prstGeom>
        </p:spPr>
      </p:pic>
      <p:sp>
        <p:nvSpPr>
          <p:cNvPr id="333" name="Shape 333"/>
          <p:cNvSpPr/>
          <p:nvPr/>
        </p:nvSpPr>
        <p:spPr>
          <a:xfrm>
            <a:off y="1743025" x="3678500"/>
            <a:ext cy="310199" cx="17322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y="3542200" x="3705900"/>
            <a:ext cy="310199" cx="17322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2400" lang="nl"/>
              <a:t>De user-interface: </a:t>
            </a:r>
            <a:r>
              <a:rPr sz="2400" lang="nl">
                <a:solidFill>
                  <a:srgbClr val="000000"/>
                </a:solidFill>
              </a:rPr>
              <a:t>Use Case - Leveranciers (1)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12525" x="1374700"/>
            <a:ext cy="3501000" cx="6394601"/>
          </a:xfrm>
          <a:prstGeom prst="rect">
            <a:avLst/>
          </a:prstGeom>
        </p:spPr>
      </p:pic>
      <p:sp>
        <p:nvSpPr>
          <p:cNvPr id="341" name="Shape 341"/>
          <p:cNvSpPr/>
          <p:nvPr/>
        </p:nvSpPr>
        <p:spPr>
          <a:xfrm>
            <a:off y="1996850" x="2042425"/>
            <a:ext cy="599099" cx="769799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2400" lang="nl"/>
              <a:t>De user-interface: </a:t>
            </a:r>
            <a:r>
              <a:rPr sz="2400" lang="nl">
                <a:solidFill>
                  <a:srgbClr val="000000"/>
                </a:solidFill>
              </a:rPr>
              <a:t>Use Case - Leveranciers (2)</a:t>
            </a:r>
          </a:p>
        </p:txBody>
      </p:sp>
      <p:pic>
        <p:nvPicPr>
          <p:cNvPr id="347" name="Shape 3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01800" x="1374700"/>
            <a:ext cy="3501000" cx="6394601"/>
          </a:xfrm>
          <a:prstGeom prst="rect">
            <a:avLst/>
          </a:prstGeom>
        </p:spPr>
      </p:pic>
      <p:sp>
        <p:nvSpPr>
          <p:cNvPr id="348" name="Shape 348"/>
          <p:cNvSpPr/>
          <p:nvPr/>
        </p:nvSpPr>
        <p:spPr>
          <a:xfrm>
            <a:off y="3953750" x="4703100"/>
            <a:ext cy="599099" cx="12102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rgbClr val="000000"/>
                </a:solidFill>
              </a:rPr>
              <a:t>Use Case - Transporteurs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12500" x="1374700"/>
            <a:ext cy="3501000" cx="6394600"/>
          </a:xfrm>
          <a:prstGeom prst="rect">
            <a:avLst/>
          </a:prstGeom>
        </p:spPr>
      </p:pic>
      <p:sp>
        <p:nvSpPr>
          <p:cNvPr id="355" name="Shape 355"/>
          <p:cNvSpPr/>
          <p:nvPr/>
        </p:nvSpPr>
        <p:spPr>
          <a:xfrm>
            <a:off y="4007225" x="4638950"/>
            <a:ext cy="599099" cx="12102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chemeClr val="dk1"/>
                </a:solidFill>
              </a:rPr>
              <a:t>Use Case - Verwerkers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12500" x="1374700"/>
            <a:ext cy="3501000" cx="6394600"/>
          </a:xfrm>
          <a:prstGeom prst="rect">
            <a:avLst/>
          </a:prstGeom>
        </p:spPr>
      </p:pic>
      <p:sp>
        <p:nvSpPr>
          <p:cNvPr id="362" name="Shape 362"/>
          <p:cNvSpPr/>
          <p:nvPr/>
        </p:nvSpPr>
        <p:spPr>
          <a:xfrm>
            <a:off y="3975150" x="4810050"/>
            <a:ext cy="599099" cx="12102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chemeClr val="dk1"/>
                </a:solidFill>
              </a:rPr>
              <a:t>Use Case - Transporteurs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12500" x="1374700"/>
            <a:ext cy="3501000" cx="6394600"/>
          </a:xfrm>
          <a:prstGeom prst="rect">
            <a:avLst/>
          </a:prstGeom>
        </p:spPr>
      </p:pic>
      <p:sp>
        <p:nvSpPr>
          <p:cNvPr id="369" name="Shape 369"/>
          <p:cNvSpPr/>
          <p:nvPr/>
        </p:nvSpPr>
        <p:spPr>
          <a:xfrm>
            <a:off y="4007225" x="4638950"/>
            <a:ext cy="599099" cx="12102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y="213053" x="41475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Introductie: </a:t>
            </a:r>
            <a:r>
              <a:rPr lang="nl">
                <a:solidFill>
                  <a:schemeClr val="dk1"/>
                </a:solidFill>
              </a:rPr>
              <a:t>foodcoop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 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634325" x="3903075"/>
            <a:ext cy="2647970" cx="4707525"/>
          </a:xfrm>
          <a:prstGeom prst="rect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4"/>
          <a:srcRect t="0" b="0" r="24675" l="6301"/>
          <a:stretch/>
        </p:blipFill>
        <p:spPr>
          <a:xfrm>
            <a:off y="1634325" x="533400"/>
            <a:ext cy="2647975" cx="3249218"/>
          </a:xfrm>
          <a:prstGeom prst="rect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y="205975" x="457200"/>
            <a:ext cy="8574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chemeClr val="dk1"/>
                </a:solidFill>
              </a:rPr>
              <a:t>Use Case - Bestemming (1)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33500" x="1374700"/>
            <a:ext cy="3480000" cx="6394600"/>
          </a:xfrm>
          <a:prstGeom prst="rect">
            <a:avLst/>
          </a:prstGeom>
        </p:spPr>
      </p:pic>
      <p:sp>
        <p:nvSpPr>
          <p:cNvPr id="376" name="Shape 376"/>
          <p:cNvSpPr/>
          <p:nvPr/>
        </p:nvSpPr>
        <p:spPr>
          <a:xfrm>
            <a:off y="2071725" x="4341500"/>
            <a:ext cy="494700" cx="10050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y="205975" x="457200"/>
            <a:ext cy="8574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chemeClr val="dk1"/>
                </a:solidFill>
              </a:rPr>
              <a:t>Use Case - Bestemming (2)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33500" x="1374700"/>
            <a:ext cy="3480000" cx="6394600"/>
          </a:xfrm>
          <a:prstGeom prst="rect">
            <a:avLst/>
          </a:prstGeom>
        </p:spPr>
      </p:pic>
      <p:sp>
        <p:nvSpPr>
          <p:cNvPr id="383" name="Shape 383"/>
          <p:cNvSpPr/>
          <p:nvPr/>
        </p:nvSpPr>
        <p:spPr>
          <a:xfrm>
            <a:off y="4146275" x="6713450"/>
            <a:ext cy="599099" cx="12102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y="3924375" x="4588175"/>
            <a:ext cy="599099" cx="12102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y="3536725" x="5436125"/>
            <a:ext cy="387650" cx="1778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w="19050" cap="flat">
                  <a:solidFill>
                    <a:schemeClr val="dk2"/>
                  </a:solidFill>
                  <a:prstDash val="solid"/>
                  <a:round/>
                  <a:headEnd w="med" len="med" type="none"/>
                  <a:tailEnd w="med" len="med" type="none"/>
                </a:ln>
                <a:solidFill>
                  <a:srgbClr val="FF0000"/>
                </a:solidFill>
                <a:latin typeface="Arial"/>
              </a:rPr>
              <a:t>1</a:t>
            </a:r>
          </a:p>
        </p:txBody>
      </p:sp>
      <p:sp>
        <p:nvSpPr>
          <p:cNvPr id="386" name="Shape 386"/>
          <p:cNvSpPr/>
          <p:nvPr/>
        </p:nvSpPr>
        <p:spPr>
          <a:xfrm>
            <a:off y="3705150" x="7335400"/>
            <a:ext cy="387650" cx="2676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w="19050" cap="flat">
                  <a:solidFill>
                    <a:schemeClr val="dk2"/>
                  </a:solidFill>
                  <a:prstDash val="solid"/>
                  <a:round/>
                  <a:headEnd w="med" len="med" type="none"/>
                  <a:tailEnd w="med" len="med" type="none"/>
                </a:ln>
                <a:solidFill>
                  <a:srgbClr val="FF0000"/>
                </a:solidFill>
                <a:latin typeface="Arial"/>
              </a:rPr>
              <a:t>2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chemeClr val="dk1"/>
                </a:solidFill>
              </a:rPr>
              <a:t>Use Case - Bevestigen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790700" x="3005137"/>
            <a:ext cy="1562100" cx="3133725"/>
          </a:xfrm>
          <a:prstGeom prst="rect">
            <a:avLst/>
          </a:prstGeom>
        </p:spPr>
      </p:pic>
      <p:sp>
        <p:nvSpPr>
          <p:cNvPr id="393" name="Shape 393"/>
          <p:cNvSpPr/>
          <p:nvPr/>
        </p:nvSpPr>
        <p:spPr>
          <a:xfrm>
            <a:off y="2969975" x="3291625"/>
            <a:ext cy="494700" cx="10179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y="205975" x="457200"/>
            <a:ext cy="8574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chemeClr val="dk1"/>
                </a:solidFill>
              </a:rPr>
              <a:t>Use Case - Keten compleet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33500" x="1374700"/>
            <a:ext cy="3480000" cx="6394600"/>
          </a:xfrm>
          <a:prstGeom prst="rect">
            <a:avLst/>
          </a:prstGeom>
        </p:spPr>
      </p:pic>
      <p:sp>
        <p:nvSpPr>
          <p:cNvPr id="400" name="Shape 400"/>
          <p:cNvSpPr/>
          <p:nvPr/>
        </p:nvSpPr>
        <p:spPr>
          <a:xfrm>
            <a:off y="2812350" x="2339875"/>
            <a:ext cy="320699" cx="23010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De user-interface: </a:t>
            </a:r>
            <a:r>
              <a:rPr sz="3000" lang="nl">
                <a:solidFill>
                  <a:srgbClr val="000000"/>
                </a:solidFill>
              </a:rPr>
              <a:t>Hoe verder?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Consequenties &amp; waarden meten: aparte uitdagingen. Moeilijk te standaardiseren.</a:t>
            </a:r>
          </a:p>
          <a:p>
            <a:pPr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Waarschijnlijk meer iteraties nodig.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Analyse: </a:t>
            </a:r>
            <a:r>
              <a:rPr sz="3000" lang="nl">
                <a:solidFill>
                  <a:srgbClr val="000000"/>
                </a:solidFill>
              </a:rPr>
              <a:t>introductie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Deliverable: </a:t>
            </a:r>
            <a:r>
              <a:rPr sz="1800" lang="nl"/>
              <a:t>analyse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Vragen: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Waaruit bestaat het huidige IT-systeem van de organisatie FoodCoop?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Kan het huidige systeem het voedselketen concept aan?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Zo niet, hoe moet het systeem worden aangepast om dit wel te kunnen?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Analyse: </a:t>
            </a:r>
            <a:r>
              <a:rPr sz="3000" lang="nl">
                <a:solidFill>
                  <a:schemeClr val="dk1"/>
                </a:solidFill>
              </a:rPr>
              <a:t>huidige situatie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004500" x="477425"/>
            <a:ext cy="4300974" cx="4198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y="1379675" x="4549150"/>
            <a:ext cy="3461400" cx="4465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nl"/>
              <a:t>Centrale Database (DB):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nl"/>
              <a:t>Product informatie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nl"/>
              <a:t>Producent informatie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nl"/>
              <a:t>Foodcoop Database: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nl"/>
              <a:t>Gebruiker informatie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nl"/>
              <a:t>Bestellingen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nl"/>
              <a:t>Product informatie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nl"/>
              <a:t>Producent informatie 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nl"/>
              <a:t>enz.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nl"/>
              <a:t>Foodcoop DB synchroniseert (handmatig) met Centrale DB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24" name="Shape 4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004500" x="477425"/>
            <a:ext cy="4300974" cx="419857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Analyse: </a:t>
            </a:r>
            <a:r>
              <a:rPr sz="3000" lang="nl">
                <a:solidFill>
                  <a:srgbClr val="000000"/>
                </a:solidFill>
              </a:rPr>
              <a:t>huidige situatie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y="1379675" x="4549150"/>
            <a:ext cy="3461400" cx="4465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sz="1800" lang="nl">
                <a:solidFill>
                  <a:schemeClr val="dk1"/>
                </a:solidFill>
              </a:rPr>
              <a:t>Problemen uit analyse:</a:t>
            </a:r>
          </a:p>
          <a:p>
            <a:pPr rtl="0" lvl="0" indent="-317500" marL="45720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nl">
                <a:solidFill>
                  <a:schemeClr val="dk1"/>
                </a:solidFill>
              </a:rPr>
              <a:t>‘Handmatig’ informatie van producent invoeren</a:t>
            </a:r>
          </a:p>
          <a:p>
            <a:pPr rtl="0" lvl="0" indent="-317500" marL="45720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nl">
                <a:solidFill>
                  <a:schemeClr val="dk1"/>
                </a:solidFill>
              </a:rPr>
              <a:t>Handmatige synchronisatie tussen DB’s</a:t>
            </a:r>
          </a:p>
          <a:p>
            <a:pPr rtl="0" lvl="0" indent="-317500" marL="45720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nl">
                <a:solidFill>
                  <a:schemeClr val="dk1"/>
                </a:solidFill>
              </a:rPr>
              <a:t>Decentrale data locatie</a:t>
            </a:r>
          </a:p>
          <a:p>
            <a:pPr rtl="0" lvl="0" indent="-317500" marL="45720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nl">
                <a:solidFill>
                  <a:schemeClr val="dk1"/>
                </a:solidFill>
              </a:rPr>
              <a:t>Informatie en Foodsoft in elkaar verwikkeld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31" name="Shape 4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76200" x="1659013"/>
            <a:ext cy="5143500" cx="826077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Advies: </a:t>
            </a:r>
            <a:r>
              <a:rPr sz="3000" lang="nl">
                <a:solidFill>
                  <a:srgbClr val="000000"/>
                </a:solidFill>
              </a:rPr>
              <a:t>IT Structuur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y="1173900" x="301200"/>
            <a:ext cy="2396399" cx="4151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600"/>
              </a:spcBef>
              <a:buClr>
                <a:schemeClr val="dk1"/>
              </a:buClr>
              <a:buSzPct val="133333"/>
              <a:buFont typeface="Arial"/>
              <a:buNone/>
            </a:pPr>
            <a:r>
              <a:rPr b="1" sz="1800" lang="nl">
                <a:solidFill>
                  <a:schemeClr val="dk1"/>
                </a:solidFill>
              </a:rPr>
              <a:t>Centralisatie IT structuur:</a:t>
            </a: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nl"/>
              <a:t>Centrale Database</a:t>
            </a: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nl"/>
              <a:t>Één Foodsoft versie</a:t>
            </a: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nl"/>
              <a:t>API (</a:t>
            </a:r>
            <a:r>
              <a:rPr sz="1800" lang="nl">
                <a:solidFill>
                  <a:schemeClr val="dk1"/>
                </a:solidFill>
              </a:rPr>
              <a:t>Application Programming Interface)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sz="3000" lang="nl"/>
              <a:t>Advies: </a:t>
            </a:r>
            <a:r>
              <a:rPr sz="3000" lang="nl">
                <a:solidFill>
                  <a:srgbClr val="000000"/>
                </a:solidFill>
              </a:rPr>
              <a:t>implementatie</a:t>
            </a:r>
            <a:r>
              <a:rPr sz="3000" lang="nl"/>
              <a:t> </a:t>
            </a:r>
            <a:r>
              <a:rPr sz="3000" lang="nl">
                <a:solidFill>
                  <a:srgbClr val="000000"/>
                </a:solidFill>
              </a:rPr>
              <a:t>fases</a:t>
            </a:r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800" lang="nl"/>
              <a:t>Opsplitsen in fases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Fase 1: Centralisatie IT structuur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Fase 2: Ketens inzichtelijk maken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Fase 3: Voorstel keten samenstellen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Fase 4: Volledige keten creatie door gebruiker (complex)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b="1" sz="1800" lang="nl"/>
              <a:t>Organisatie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Meer ontwikkelaars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Project beschrijving: </a:t>
            </a:r>
            <a:r>
              <a:rPr lang="nl">
                <a:solidFill>
                  <a:srgbClr val="000000"/>
                </a:solidFill>
              </a:rPr>
              <a:t>context</a:t>
            </a:r>
            <a:r>
              <a:rPr lang="nl"/>
              <a:t> 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Huidige situatie: </a:t>
            </a:r>
            <a:r>
              <a:rPr sz="1800" lang="nl"/>
              <a:t>ordersysteem, informatievoorziening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nl"/>
              <a:t>Toevoeging: </a:t>
            </a:r>
            <a:r>
              <a:rPr sz="1800" lang="nl"/>
              <a:t>samenstellen van eigen keten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Inzicht in het hele proces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Van begin tot eindproduct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Consumenten kunnen achter hun keten staan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Waarden en consequenties van keuzes inzien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Afsluiting: </a:t>
            </a:r>
            <a:r>
              <a:rPr sz="3000" lang="nl">
                <a:solidFill>
                  <a:srgbClr val="000000"/>
                </a:solidFill>
              </a:rPr>
              <a:t>recapitulatie</a:t>
            </a: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446" name="Shape 446"/>
          <p:cNvGraphicFramePr/>
          <p:nvPr/>
        </p:nvGraphicFramePr>
        <p:xfrm>
          <a:off y="1381725" x="952500"/>
          <a:ext cy="3000000" cx="3000000"/>
        </p:xfrm>
        <a:graphic>
          <a:graphicData uri="http://schemas.openxmlformats.org/drawingml/2006/table">
            <a:tbl>
              <a:tblPr>
                <a:noFill/>
                <a:tableStyleId>{70B1B5F8-941A-4039-9EEC-075CAEC86091}</a:tableStyleId>
              </a:tblPr>
              <a:tblGrid>
                <a:gridCol w="5105100"/>
                <a:gridCol w="2133900"/>
              </a:tblGrid>
              <a:tr h="36117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b="1" lang="nl"/>
                        <a:t>Project doel</a:t>
                      </a:r>
                    </a:p>
                  </a:txBody>
                  <a:tcPr marR="91425" marB="91425" marT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b="1" lang="nl"/>
                        <a:t>Deliverable</a:t>
                      </a:r>
                    </a:p>
                  </a:txBody>
                  <a:tcPr marR="91425" marB="91425" marT="91425" marL="91425">
                    <a:solidFill>
                      <a:srgbClr val="F4CCCC"/>
                    </a:solidFill>
                  </a:tcPr>
                </a:tc>
              </a:tr>
              <a:tr h="858050">
                <a:tc>
                  <a:txBody>
                    <a:bodyPr>
                      <a:noAutofit/>
                    </a:bodyPr>
                    <a:lstStyle/>
                    <a:p>
                      <a:pPr rtl="0" lv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</a:rPr>
                        <a:t>IT gerelateerde problemen uiteenzetten waar FoodCoop mee te maken heeft of mee te maken gaat krijgen in de toekomst. </a:t>
                      </a:r>
                    </a:p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Analyse document</a:t>
                      </a:r>
                    </a:p>
                  </a:txBody>
                  <a:tcPr marR="91425" marB="91425" marT="91425" marL="91425"/>
                </a:tc>
              </a:tr>
              <a:tr h="597175">
                <a:tc>
                  <a:txBody>
                    <a:bodyPr>
                      <a:noAutofit/>
                    </a:bodyPr>
                    <a:lstStyle/>
                    <a:p>
                      <a:pPr rtl="0" lv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</a:rPr>
                        <a:t>Een data model ontwerpen dat het voedsel keten concept aankan.</a:t>
                      </a:r>
                    </a:p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Data model</a:t>
                      </a:r>
                    </a:p>
                  </a:txBody>
                  <a:tcPr marR="91425" marB="91425" marT="91425" marL="91425"/>
                </a:tc>
              </a:tr>
              <a:tr h="54565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</a:rPr>
                        <a:t>Uitzoeken hoe de grote hoeveelheid informatie die bij het samenstellen van een keten komt kijken visueel kan worden weergegeven.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nl"/>
                        <a:t>User Interface mock-up</a:t>
                      </a:r>
                    </a:p>
                  </a:txBody>
                  <a:tcPr marR="91425" marB="91425" marT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" name="Shape 4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nl"/>
              <a:t>Afsluiting: </a:t>
            </a:r>
            <a:r>
              <a:rPr sz="3000" lang="nl">
                <a:solidFill>
                  <a:srgbClr val="000000"/>
                </a:solidFill>
              </a:rPr>
              <a:t>opleveringen</a:t>
            </a: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Verslag (hard-copy en digitaal)</a:t>
            </a:r>
          </a:p>
          <a:p>
            <a:pPr rtl="0" lvl="1" indent="-342900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Project beschrijving</a:t>
            </a:r>
          </a:p>
          <a:p>
            <a:pPr rtl="0" lvl="1" indent="-342900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Advies</a:t>
            </a:r>
          </a:p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Drie bijlagen: deliverables (hard-copy en digitaal)</a:t>
            </a:r>
          </a:p>
          <a:p>
            <a:pPr rtl="0" lvl="1" indent="-342900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Analyse document</a:t>
            </a:r>
          </a:p>
          <a:p>
            <a:pPr rtl="0" lvl="1" indent="-342900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Data model + toelichting</a:t>
            </a:r>
          </a:p>
          <a:p>
            <a:pPr rtl="0" lvl="1" indent="-342900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User interface mock-up + toelichting</a:t>
            </a:r>
          </a:p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Datamodel Visio bestand </a:t>
            </a:r>
          </a:p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Link mock-up: </a:t>
            </a:r>
            <a:r>
              <a:rPr u="sng" sz="1800" lang="nl">
                <a:solidFill>
                  <a:schemeClr val="hlink"/>
                </a:solidFill>
                <a:hlinkClick r:id="rId3"/>
              </a:rPr>
              <a:t>www.klik-je-keten.nl/mockup</a:t>
            </a:r>
            <a:r>
              <a:rPr sz="1800" lang="nl"/>
              <a:t> </a:t>
            </a:r>
          </a:p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Slides van deze presentatie PDF + PPT (digitaal)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nl"/>
              <a:t>Afsluiting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y="930720" x="2499055"/>
            <a:ext cy="849900" cx="9902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 </a:t>
            </a:r>
          </a:p>
        </p:txBody>
      </p:sp>
      <p:pic>
        <p:nvPicPr>
          <p:cNvPr id="459" name="Shape 4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47750" x="2615125"/>
            <a:ext cy="3357300" cx="33573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Project beschrijving: </a:t>
            </a:r>
            <a:r>
              <a:rPr lang="nl">
                <a:solidFill>
                  <a:srgbClr val="000000"/>
                </a:solidFill>
              </a:rPr>
              <a:t>scope</a:t>
            </a:r>
            <a:r>
              <a:rPr lang="nl"/>
              <a:t> 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Klik-je-(k)eten project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Ambitieus en complex op meerdere niveau’s 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Focus op IT vraagstukken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nl"/>
              <a:t>Andere belangrijke aspecten:</a:t>
            </a:r>
          </a:p>
          <a:p>
            <a:pPr rtl="0" lvl="2" indent="-342900" marL="137160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nl"/>
              <a:t>Transport</a:t>
            </a:r>
          </a:p>
          <a:p>
            <a:pPr rtl="0" lvl="2" indent="-342900" marL="137160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nl"/>
              <a:t>Leveringsvoorwaarden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Samenstellen van ketens rode draad van het project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Project beschrijving: </a:t>
            </a:r>
            <a:r>
              <a:rPr lang="nl">
                <a:solidFill>
                  <a:srgbClr val="000000"/>
                </a:solidFill>
              </a:rPr>
              <a:t>project doelen</a:t>
            </a:r>
            <a:r>
              <a:rPr lang="nl"/>
              <a:t> 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sz="1800" lang="nl"/>
              <a:t>IT problemen analyseren en oplossingen bieden: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IT gerelateerde problemen uiteenzetten waar FoodCoop mee te maken heeft of mee te maken gaat krijgen in de toekomst. </a:t>
            </a:r>
          </a:p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Een data model ontwerpen dat het voedsel keten concept aankan.</a:t>
            </a:r>
          </a:p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Uitzoeken hoe de grote hoeveelheid informatie die bij het samenstellen van een keten komt kijken visueel kan worden weergegeven.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nl"/>
              <a:t>Project beschrijving: </a:t>
            </a:r>
            <a:r>
              <a:rPr lang="nl">
                <a:solidFill>
                  <a:srgbClr val="000000"/>
                </a:solidFill>
              </a:rPr>
              <a:t>deliverables</a:t>
            </a:r>
            <a:r>
              <a:rPr lang="nl"/>
              <a:t> 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800" lang="nl"/>
              <a:t>Drie deliverables: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Analyse document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Datamodel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nl"/>
              <a:t>User Interface mock-up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